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3"/>
  </p:notesMasterIdLst>
  <p:sldIdLst>
    <p:sldId id="256" r:id="rId2"/>
    <p:sldId id="286" r:id="rId3"/>
    <p:sldId id="289" r:id="rId4"/>
    <p:sldId id="294" r:id="rId5"/>
    <p:sldId id="291" r:id="rId6"/>
    <p:sldId id="292" r:id="rId7"/>
    <p:sldId id="265" r:id="rId8"/>
    <p:sldId id="257" r:id="rId9"/>
    <p:sldId id="269" r:id="rId10"/>
    <p:sldId id="303" r:id="rId11"/>
    <p:sldId id="302" r:id="rId12"/>
    <p:sldId id="287" r:id="rId13"/>
    <p:sldId id="288" r:id="rId14"/>
    <p:sldId id="285" r:id="rId15"/>
    <p:sldId id="264" r:id="rId16"/>
    <p:sldId id="263" r:id="rId17"/>
    <p:sldId id="258" r:id="rId18"/>
    <p:sldId id="274" r:id="rId19"/>
    <p:sldId id="298" r:id="rId20"/>
    <p:sldId id="276" r:id="rId21"/>
    <p:sldId id="300" r:id="rId22"/>
    <p:sldId id="299" r:id="rId23"/>
    <p:sldId id="279" r:id="rId24"/>
    <p:sldId id="272" r:id="rId25"/>
    <p:sldId id="278" r:id="rId26"/>
    <p:sldId id="275" r:id="rId27"/>
    <p:sldId id="293" r:id="rId28"/>
    <p:sldId id="267" r:id="rId29"/>
    <p:sldId id="271" r:id="rId30"/>
    <p:sldId id="270" r:id="rId31"/>
    <p:sldId id="281" r:id="rId32"/>
    <p:sldId id="277" r:id="rId33"/>
    <p:sldId id="283" r:id="rId34"/>
    <p:sldId id="273" r:id="rId35"/>
    <p:sldId id="301" r:id="rId36"/>
    <p:sldId id="260" r:id="rId37"/>
    <p:sldId id="262" r:id="rId38"/>
    <p:sldId id="261" r:id="rId39"/>
    <p:sldId id="268" r:id="rId40"/>
    <p:sldId id="284"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86"/>
            <p14:sldId id="289"/>
            <p14:sldId id="294"/>
            <p14:sldId id="291"/>
            <p14:sldId id="292"/>
            <p14:sldId id="265"/>
            <p14:sldId id="257"/>
            <p14:sldId id="269"/>
            <p14:sldId id="303"/>
            <p14:sldId id="302"/>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5"/>
    <p:restoredTop sz="78094"/>
  </p:normalViewPr>
  <p:slideViewPr>
    <p:cSldViewPr snapToGrid="0" snapToObjects="1">
      <p:cViewPr>
        <p:scale>
          <a:sx n="72" d="100"/>
          <a:sy n="72" d="100"/>
        </p:scale>
        <p:origin x="144" y="24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t>
          </a:r>
          <a:r>
            <a:rPr lang="en-US" dirty="0" smtClean="0"/>
            <a:t>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a:t>
          </a:r>
          <a:r>
            <a:rPr lang="en-US" dirty="0" smtClean="0"/>
            <a:t>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a:t>
          </a:r>
          <a:r>
            <a:rPr lang="en-US" sz="1600" kern="1200" dirty="0" smtClean="0"/>
            <a:t>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t>
          </a:r>
          <a:r>
            <a:rPr lang="en-US" sz="1600" kern="1200" dirty="0" smtClean="0"/>
            <a:t>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Thank you for coming today for my PhD proposal. My name is Kyeongan and I go by Karl. Today, I am going to present my research about ‘data visualization methods for scientific careers’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would like to talk about the design and methodology of scholar 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23626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 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a:t>
            </a:r>
            <a:r>
              <a:rPr lang="en-US" sz="1200" kern="1200" dirty="0" err="1" smtClean="0">
                <a:solidFill>
                  <a:schemeClr val="tx1"/>
                </a:solidFill>
                <a:effectLst/>
                <a:latin typeface="+mn-lt"/>
                <a:ea typeface="+mn-ea"/>
                <a:cs typeface="+mn-cs"/>
              </a:rPr>
              <a:t>publi</a:t>
            </a:r>
            <a:r>
              <a:rPr lang="en-US" sz="1200" kern="1200" dirty="0" smtClean="0">
                <a:solidFill>
                  <a:schemeClr val="tx1"/>
                </a:solidFill>
                <a:effectLst/>
                <a:latin typeface="+mn-lt"/>
                <a:ea typeface="+mn-ea"/>
                <a:cs typeface="+mn-cs"/>
              </a:rPr>
              <a:t>- 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 basic idea behind SP is to facilitate instant deeper in- sights regarding different strengths of academic records, supporting the work of evaluation committees and the </a:t>
            </a:r>
            <a:r>
              <a:rPr lang="en-US" sz="1200" kern="1200" dirty="0" err="1" smtClean="0">
                <a:solidFill>
                  <a:schemeClr val="tx1"/>
                </a:solidFill>
                <a:effectLst/>
                <a:latin typeface="+mn-lt"/>
                <a:ea typeface="+mn-ea"/>
                <a:cs typeface="+mn-cs"/>
              </a:rPr>
              <a:t>curi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ous</a:t>
            </a:r>
            <a:r>
              <a:rPr lang="en-US" sz="1200" kern="1200" dirty="0" smtClean="0">
                <a:solidFill>
                  <a:schemeClr val="tx1"/>
                </a:solidFill>
                <a:effectLst/>
                <a:latin typeface="+mn-lt"/>
                <a:ea typeface="+mn-ea"/>
                <a:cs typeface="+mn-cs"/>
              </a:rPr>
              <a:t> academic in search of an advisor or department. One of SP’s strengths is that it draws data from open sources that are inclusive. This creates, however, a technical </a:t>
            </a:r>
            <a:r>
              <a:rPr lang="en-US" sz="1200" kern="1200" dirty="0" err="1" smtClean="0">
                <a:solidFill>
                  <a:schemeClr val="tx1"/>
                </a:solidFill>
                <a:effectLst/>
                <a:latin typeface="+mn-lt"/>
                <a:ea typeface="+mn-ea"/>
                <a:cs typeface="+mn-cs"/>
              </a:rPr>
              <a:t>prob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lem</a:t>
            </a:r>
            <a:r>
              <a:rPr lang="en-US" sz="1200" kern="1200" dirty="0" smtClean="0">
                <a:solidFill>
                  <a:schemeClr val="tx1"/>
                </a:solidFill>
                <a:effectLst/>
                <a:latin typeface="+mn-lt"/>
                <a:ea typeface="+mn-ea"/>
                <a:cs typeface="+mn-cs"/>
              </a:rPr>
              <a:t> because Google Scholar - a key open source used by SP - does not offer an application programming interface. For the base level of SP we solved this problem with a sim- </a:t>
            </a:r>
            <a:r>
              <a:rPr lang="en-US" sz="1200" kern="1200" dirty="0" err="1" smtClean="0">
                <a:solidFill>
                  <a:schemeClr val="tx1"/>
                </a:solidFill>
                <a:effectLst/>
                <a:latin typeface="+mn-lt"/>
                <a:ea typeface="+mn-ea"/>
                <a:cs typeface="+mn-cs"/>
              </a:rPr>
              <a:t>ple</a:t>
            </a:r>
            <a:r>
              <a:rPr lang="en-US" sz="1200" kern="1200" dirty="0" smtClean="0">
                <a:solidFill>
                  <a:schemeClr val="tx1"/>
                </a:solidFill>
                <a:effectLst/>
                <a:latin typeface="+mn-lt"/>
                <a:ea typeface="+mn-ea"/>
                <a:cs typeface="+mn-cs"/>
              </a:rPr>
              <a:t> wiki function: if the individual sought by the user is not recognized by SP, then SP asks the user to copy and paste the targeted individual’s Google Scholar ID; SP remembers it thereafter. For the department and college levels, a wiki function is in the works.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Typically, CVs are used in academic positions, where your publishing and research history as well as your memberships and fellowships are important parts of your background.</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a:t>
            </a:r>
            <a:r>
              <a:rPr lang="en-US" sz="1200" kern="1200" dirty="0" smtClean="0">
                <a:solidFill>
                  <a:schemeClr val="tx1"/>
                </a:solidFill>
                <a:effectLst/>
                <a:latin typeface="+mn-lt"/>
                <a:ea typeface="+mn-ea"/>
                <a:cs typeface="+mn-cs"/>
              </a:rPr>
              <a:t>is relatively difficult and time consuming to thoroughly analyze academic </a:t>
            </a:r>
            <a:r>
              <a:rPr lang="en-US" sz="1200" kern="1200" dirty="0" smtClean="0">
                <a:solidFill>
                  <a:schemeClr val="tx1"/>
                </a:solidFill>
                <a:effectLst/>
                <a:latin typeface="+mn-lt"/>
                <a:ea typeface="+mn-ea"/>
                <a:cs typeface="+mn-cs"/>
              </a:rPr>
              <a:t>CVs.</a:t>
            </a:r>
          </a:p>
          <a:p>
            <a:pPr marL="171450" indent="-171450">
              <a:buFont typeface="Arial" charset="0"/>
              <a:buChar char="•"/>
            </a:pPr>
            <a:r>
              <a:rPr lang="en-US" sz="1200" kern="1200" dirty="0" smtClean="0">
                <a:solidFill>
                  <a:schemeClr val="tx1"/>
                </a:solidFill>
                <a:effectLst/>
                <a:latin typeface="+mn-lt"/>
                <a:ea typeface="+mn-ea"/>
                <a:cs typeface="+mn-cs"/>
              </a:rPr>
              <a:t>Graduate </a:t>
            </a:r>
            <a:r>
              <a:rPr lang="en-US" sz="1200" kern="1200" dirty="0" smtClean="0">
                <a:solidFill>
                  <a:schemeClr val="tx1"/>
                </a:solidFill>
                <a:effectLst/>
                <a:latin typeface="+mn-lt"/>
                <a:ea typeface="+mn-ea"/>
                <a:cs typeface="+mn-cs"/>
              </a:rPr>
              <a:t>students in search of a Ph.D. </a:t>
            </a:r>
            <a:r>
              <a:rPr lang="en-US" sz="1200" kern="1200" dirty="0" smtClean="0">
                <a:solidFill>
                  <a:schemeClr val="tx1"/>
                </a:solidFill>
                <a:effectLst/>
                <a:latin typeface="+mn-lt"/>
                <a:ea typeface="+mn-ea"/>
                <a:cs typeface="+mn-cs"/>
              </a:rPr>
              <a:t>advisor</a:t>
            </a:r>
          </a:p>
          <a:p>
            <a:pPr marL="171450" indent="-171450">
              <a:buFont typeface="Arial" charset="0"/>
              <a:buChar char="•"/>
            </a:pPr>
            <a:r>
              <a:rPr lang="en-US" sz="1200" kern="1200" dirty="0" smtClean="0">
                <a:solidFill>
                  <a:schemeClr val="tx1"/>
                </a:solidFill>
                <a:effectLst/>
                <a:latin typeface="+mn-lt"/>
                <a:ea typeface="+mn-ea"/>
                <a:cs typeface="+mn-cs"/>
              </a:rPr>
              <a:t>Aspiring </a:t>
            </a:r>
            <a:r>
              <a:rPr lang="en-US" sz="1200" kern="1200" dirty="0" smtClean="0">
                <a:solidFill>
                  <a:schemeClr val="tx1"/>
                </a:solidFill>
                <a:effectLst/>
                <a:latin typeface="+mn-lt"/>
                <a:ea typeface="+mn-ea"/>
                <a:cs typeface="+mn-cs"/>
              </a:rPr>
              <a:t>faculty in search of a fitting </a:t>
            </a:r>
            <a:r>
              <a:rPr lang="en-US" sz="1200" kern="1200" dirty="0" smtClean="0">
                <a:solidFill>
                  <a:schemeClr val="tx1"/>
                </a:solidFill>
                <a:effectLst/>
                <a:latin typeface="+mn-lt"/>
                <a:ea typeface="+mn-ea"/>
                <a:cs typeface="+mn-cs"/>
              </a:rPr>
              <a:t>department</a:t>
            </a:r>
          </a:p>
          <a:p>
            <a:pPr marL="171450" indent="-171450">
              <a:buFont typeface="Arial" charset="0"/>
              <a:buChar char="•"/>
            </a:pPr>
            <a:r>
              <a:rPr lang="en-US" sz="1200" kern="1200" dirty="0" smtClean="0">
                <a:solidFill>
                  <a:schemeClr val="tx1"/>
                </a:solidFill>
                <a:effectLst/>
                <a:latin typeface="+mn-lt"/>
                <a:ea typeface="+mn-ea"/>
                <a:cs typeface="+mn-cs"/>
              </a:rPr>
              <a:t>Reviewers </a:t>
            </a:r>
            <a:r>
              <a:rPr lang="en-US" sz="1200" kern="1200" dirty="0" smtClean="0">
                <a:solidFill>
                  <a:schemeClr val="tx1"/>
                </a:solidFill>
                <a:effectLst/>
                <a:latin typeface="+mn-lt"/>
                <a:ea typeface="+mn-ea"/>
                <a:cs typeface="+mn-cs"/>
              </a:rPr>
              <a:t>in a funding agency assessing </a:t>
            </a:r>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proposer’s </a:t>
            </a:r>
            <a:r>
              <a:rPr lang="en-US" sz="1200" kern="1200" dirty="0" smtClean="0">
                <a:solidFill>
                  <a:schemeClr val="tx1"/>
                </a:solidFill>
                <a:effectLst/>
                <a:latin typeface="+mn-lt"/>
                <a:ea typeface="+mn-ea"/>
                <a:cs typeface="+mn-cs"/>
              </a:rPr>
              <a:t>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45555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7266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degrees/phd/cs300/jeffrey-heer.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dirty="0" smtClean="0"/>
              <a:t>Feb 2016</a:t>
            </a:r>
            <a:endParaRPr lang="ko-KR" altLang="en-US" dirty="0" smtClean="0"/>
          </a:p>
        </p:txBody>
      </p:sp>
    </p:spTree>
    <p:extLst>
      <p:ext uri="{BB962C8B-B14F-4D97-AF65-F5344CB8AC3E}">
        <p14:creationId xmlns:p14="http://schemas.microsoft.com/office/powerpoint/2010/main" val="1665806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a:t>Tend to provide great detail about academic and research experiences</a:t>
            </a:r>
          </a:p>
          <a:p>
            <a:endParaRPr lang="en-US" dirty="0" smtClean="0"/>
          </a:p>
          <a:p>
            <a:r>
              <a:rPr lang="en-US" dirty="0" smtClean="0"/>
              <a:t>Difficulty </a:t>
            </a:r>
            <a:r>
              <a:rPr lang="en-US" dirty="0" smtClean="0"/>
              <a:t>and time consuming to analyze academic CVs.</a:t>
            </a:r>
          </a:p>
          <a:p>
            <a:pPr lvl="1"/>
            <a:r>
              <a:rPr lang="en-US" dirty="0" smtClean="0"/>
              <a:t>Graduate students in search of a PhD advisor</a:t>
            </a:r>
          </a:p>
          <a:p>
            <a:pPr lvl="1"/>
            <a:r>
              <a:rPr lang="en-US" dirty="0" smtClean="0"/>
              <a:t>Aspiring faculty in search of a fitting department</a:t>
            </a:r>
          </a:p>
          <a:p>
            <a:pPr lvl="1"/>
            <a:r>
              <a:rPr lang="en-US" dirty="0" smtClean="0"/>
              <a:t>Reviewers in a funding agency accessing a proposer’s record</a:t>
            </a:r>
          </a:p>
          <a:p>
            <a:pPr lvl="1"/>
            <a:endParaRPr lang="en-US" dirty="0" smtClean="0"/>
          </a:p>
          <a:p>
            <a:r>
              <a:rPr lang="en-US" dirty="0" smtClean="0"/>
              <a:t>What methods that solve these issues.</a:t>
            </a:r>
          </a:p>
          <a:p>
            <a:pPr lvl="1"/>
            <a:r>
              <a:rPr lang="en-US" dirty="0" smtClean="0"/>
              <a:t>Data Science</a:t>
            </a:r>
          </a:p>
          <a:p>
            <a:pPr lvl="1"/>
            <a:r>
              <a:rPr lang="en-US" dirty="0" smtClean="0"/>
              <a:t>Data Visualization</a:t>
            </a:r>
            <a:endParaRPr lang="en-US" dirty="0"/>
          </a:p>
        </p:txBody>
      </p:sp>
    </p:spTree>
    <p:extLst>
      <p:ext uri="{BB962C8B-B14F-4D97-AF65-F5344CB8AC3E}">
        <p14:creationId xmlns:p14="http://schemas.microsoft.com/office/powerpoint/2010/main" val="5563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p:txBody>
          <a:bodyPr>
            <a:normAutofit/>
          </a:bodyPr>
          <a:lstStyle/>
          <a:p>
            <a:r>
              <a:rPr lang="en-US" dirty="0" err="1" smtClean="0"/>
              <a:t>scholar.py</a:t>
            </a:r>
            <a:r>
              <a:rPr lang="en-US" dirty="0"/>
              <a:t> </a:t>
            </a:r>
            <a:r>
              <a:rPr lang="en-US" dirty="0" smtClean="0"/>
              <a:t>- A </a:t>
            </a:r>
            <a:r>
              <a:rPr lang="en-US" dirty="0"/>
              <a:t>parser for Google Scholar, written in Python</a:t>
            </a:r>
          </a:p>
          <a:p>
            <a:endParaRPr lang="en-US" dirty="0" smtClean="0"/>
          </a:p>
          <a:p>
            <a:endParaRPr lang="en-US" dirty="0"/>
          </a:p>
          <a:p>
            <a:endParaRPr lang="en-US" dirty="0"/>
          </a:p>
          <a:p>
            <a:endParaRPr lang="en-US" dirty="0"/>
          </a:p>
          <a:p>
            <a:r>
              <a:rPr lang="en-US" dirty="0" smtClean="0"/>
              <a:t>Scholar </a:t>
            </a:r>
            <a:r>
              <a:rPr lang="en-US" dirty="0" err="1" smtClean="0"/>
              <a:t>Plot</a:t>
            </a:r>
            <a:r>
              <a:rPr lang="en-US" baseline="30000" dirty="0" err="1" smtClean="0"/>
              <a:t>R</a:t>
            </a:r>
            <a:r>
              <a:rPr lang="en-US" baseline="30000" dirty="0" smtClean="0"/>
              <a:t> </a:t>
            </a:r>
            <a:r>
              <a:rPr lang="en-US" baseline="30000" dirty="0" smtClean="0"/>
              <a:t>- </a:t>
            </a:r>
            <a:r>
              <a:rPr lang="en-US" dirty="0"/>
              <a:t>Plot Google </a:t>
            </a:r>
            <a:r>
              <a:rPr lang="en-US" dirty="0" smtClean="0"/>
              <a:t>Scholar</a:t>
            </a:r>
            <a:br>
              <a:rPr lang="en-US" dirty="0" smtClean="0"/>
            </a:br>
            <a:r>
              <a:rPr lang="en-US" dirty="0" smtClean="0"/>
              <a:t>search </a:t>
            </a:r>
            <a:r>
              <a:rPr lang="en-US" dirty="0"/>
              <a:t>result frequency by </a:t>
            </a:r>
            <a:r>
              <a:rPr lang="en-US" dirty="0" smtClean="0"/>
              <a:t>year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260" y="2347255"/>
            <a:ext cx="6721415" cy="16540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570" y="4159045"/>
            <a:ext cx="3279065" cy="2539548"/>
          </a:xfrm>
          <a:prstGeom prst="rect">
            <a:avLst/>
          </a:prstGeom>
        </p:spPr>
      </p:pic>
    </p:spTree>
    <p:extLst>
      <p:ext uri="{BB962C8B-B14F-4D97-AF65-F5344CB8AC3E}">
        <p14:creationId xmlns:p14="http://schemas.microsoft.com/office/powerpoint/2010/main" val="27640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3200" dirty="0" smtClean="0"/>
              <a:t>“</a:t>
            </a:r>
            <a:r>
              <a:rPr lang="en-US" sz="3200" b="1" dirty="0"/>
              <a:t>Data visualization</a:t>
            </a:r>
            <a:r>
              <a:rPr lang="en-US" sz="3200" dirty="0"/>
              <a:t> is the graphical display of abstract information for two purposes: </a:t>
            </a:r>
            <a:r>
              <a:rPr lang="en-US" sz="3200" dirty="0" smtClean="0"/>
              <a:t>data</a:t>
            </a:r>
            <a:r>
              <a:rPr lang="en-US" sz="3200" dirty="0"/>
              <a:t> </a:t>
            </a:r>
            <a:r>
              <a:rPr lang="en-US" sz="3200" dirty="0" smtClean="0"/>
              <a:t>analysis </a:t>
            </a:r>
            <a:r>
              <a:rPr lang="en-US" sz="3200" dirty="0"/>
              <a:t>and communication. "</a:t>
            </a:r>
            <a:endParaRPr lang="en-US" sz="3200" dirty="0" smtClean="0"/>
          </a:p>
        </p:txBody>
      </p:sp>
      <p:sp>
        <p:nvSpPr>
          <p:cNvPr id="4" name="TextBox 3"/>
          <p:cNvSpPr txBox="1"/>
          <p:nvPr/>
        </p:nvSpPr>
        <p:spPr>
          <a:xfrm>
            <a:off x="0" y="6581001"/>
            <a:ext cx="9774151" cy="276999"/>
          </a:xfrm>
          <a:prstGeom prst="rect">
            <a:avLst/>
          </a:prstGeom>
          <a:noFill/>
        </p:spPr>
        <p:txBody>
          <a:bodyPr wrap="none" rtlCol="0">
            <a:spAutoFit/>
          </a:bodyPr>
          <a:lstStyle/>
          <a:p>
            <a:r>
              <a:rPr lang="en-US" sz="1200" dirty="0"/>
              <a:t>https://</a:t>
            </a:r>
            <a:r>
              <a:rPr lang="en-US" sz="1200" dirty="0" err="1"/>
              <a:t>www.interaction-design.org</a:t>
            </a:r>
            <a:r>
              <a:rPr lang="en-US" sz="1200" dirty="0"/>
              <a:t>/literature/book/the-encyclopedia-of-human-computer-interaction-2nd-ed/data-visualization-for-human-perception</a:t>
            </a:r>
          </a:p>
        </p:txBody>
      </p:sp>
      <p:sp>
        <p:nvSpPr>
          <p:cNvPr id="6" name="TextBox 5"/>
          <p:cNvSpPr txBox="1"/>
          <p:nvPr/>
        </p:nvSpPr>
        <p:spPr>
          <a:xfrm>
            <a:off x="9586970" y="3425820"/>
            <a:ext cx="1766830" cy="400110"/>
          </a:xfrm>
          <a:prstGeom prst="rect">
            <a:avLst/>
          </a:prstGeom>
          <a:noFill/>
        </p:spPr>
        <p:txBody>
          <a:bodyPr wrap="none" rtlCol="0">
            <a:spAutoFit/>
          </a:bodyPr>
          <a:lstStyle/>
          <a:p>
            <a:r>
              <a:rPr lang="en-US" sz="2000" smtClean="0"/>
              <a:t>- </a:t>
            </a:r>
            <a:r>
              <a:rPr lang="en-US" sz="2000" b="1"/>
              <a:t>Stephen Few</a:t>
            </a:r>
            <a:endParaRPr lang="en-US" sz="2000"/>
          </a:p>
        </p:txBody>
      </p:sp>
    </p:spTree>
    <p:extLst>
      <p:ext uri="{BB962C8B-B14F-4D97-AF65-F5344CB8AC3E}">
        <p14:creationId xmlns:p14="http://schemas.microsoft.com/office/powerpoint/2010/main" val="269282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lstStyle/>
          <a:p>
            <a:r>
              <a:rPr lang="en-US" dirty="0" smtClean="0"/>
              <a:t>Visualization makes data accessible</a:t>
            </a:r>
            <a:endParaRPr lang="en-US" dirty="0"/>
          </a:p>
          <a:p>
            <a:r>
              <a:rPr lang="en-US" dirty="0" smtClean="0"/>
              <a:t>Quickly notice something out of position, patterns and pattern violations(trends, gaps, outliers) </a:t>
            </a:r>
          </a:p>
          <a:p>
            <a:r>
              <a:rPr lang="en-US" dirty="0" smtClean="0"/>
              <a:t>Visualization gives faster access to actionable insights</a:t>
            </a:r>
          </a:p>
          <a:p>
            <a:r>
              <a:rPr lang="en-US" dirty="0" smtClean="0"/>
              <a:t>Visualization allows access to huge amounts of data</a:t>
            </a:r>
          </a:p>
          <a:p>
            <a:endParaRPr lang="en-US" dirty="0"/>
          </a:p>
        </p:txBody>
      </p:sp>
      <p:sp>
        <p:nvSpPr>
          <p:cNvPr id="4" name="Rectangle 3"/>
          <p:cNvSpPr/>
          <p:nvPr/>
        </p:nvSpPr>
        <p:spPr>
          <a:xfrm>
            <a:off x="0" y="6519446"/>
            <a:ext cx="4375237" cy="338554"/>
          </a:xfrm>
          <a:prstGeom prst="rect">
            <a:avLst/>
          </a:prstGeom>
        </p:spPr>
        <p:txBody>
          <a:bodyPr wrap="none">
            <a:spAutoFit/>
          </a:bodyPr>
          <a:lstStyle/>
          <a:p>
            <a:r>
              <a:rPr lang="en-US" sz="1600" dirty="0"/>
              <a:t>https://</a:t>
            </a:r>
            <a:r>
              <a:rPr lang="en-US" sz="1600" dirty="0" err="1"/>
              <a:t>www.youtube.com</a:t>
            </a:r>
            <a:r>
              <a:rPr lang="en-US" sz="1600" dirty="0"/>
              <a:t>/</a:t>
            </a:r>
            <a:r>
              <a:rPr lang="en-US" sz="1600" dirty="0" err="1"/>
              <a:t>watch?v</a:t>
            </a:r>
            <a:r>
              <a:rPr lang="en-US" sz="1600" dirty="0"/>
              <a:t>=R-oiKt7bUU8</a:t>
            </a:r>
          </a:p>
        </p:txBody>
      </p:sp>
    </p:spTree>
    <p:extLst>
      <p:ext uri="{BB962C8B-B14F-4D97-AF65-F5344CB8AC3E}">
        <p14:creationId xmlns:p14="http://schemas.microsoft.com/office/powerpoint/2010/main" val="1816130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endParaRPr lang="en-US" dirty="0"/>
          </a:p>
        </p:txBody>
      </p:sp>
    </p:spTree>
    <p:extLst>
      <p:ext uri="{BB962C8B-B14F-4D97-AF65-F5344CB8AC3E}">
        <p14:creationId xmlns:p14="http://schemas.microsoft.com/office/powerpoint/2010/main" val="2016638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Individual</a:t>
            </a:r>
          </a:p>
          <a:p>
            <a:pPr lvl="1"/>
            <a:r>
              <a:rPr lang="en-US" dirty="0" smtClean="0"/>
              <a:t>How </a:t>
            </a:r>
            <a:r>
              <a:rPr lang="en-US" dirty="0" smtClean="0"/>
              <a:t>to compare between two scholars regarding publications and funding</a:t>
            </a:r>
          </a:p>
          <a:p>
            <a:pPr lvl="1"/>
            <a:r>
              <a:rPr lang="en-US" dirty="0" smtClean="0"/>
              <a:t>More </a:t>
            </a:r>
            <a:r>
              <a:rPr lang="en-US" dirty="0" smtClean="0"/>
              <a:t>agencies if </a:t>
            </a:r>
            <a:r>
              <a:rPr lang="en-US" dirty="0" smtClean="0"/>
              <a:t>available</a:t>
            </a:r>
          </a:p>
          <a:p>
            <a:pPr lvl="1"/>
            <a:endParaRPr lang="en-US" dirty="0" smtClean="0"/>
          </a:p>
          <a:p>
            <a:r>
              <a:rPr lang="en-US" dirty="0" smtClean="0"/>
              <a:t>Group</a:t>
            </a:r>
          </a:p>
          <a:p>
            <a:pPr lvl="1"/>
            <a:r>
              <a:rPr lang="en-US" dirty="0"/>
              <a:t>Interested in group level such as </a:t>
            </a:r>
            <a:r>
              <a:rPr lang="en-US" dirty="0" smtClean="0"/>
              <a:t>department level</a:t>
            </a:r>
          </a:p>
          <a:p>
            <a:pPr lvl="1"/>
            <a:endParaRPr lang="en-US" dirty="0"/>
          </a:p>
        </p:txBody>
      </p:sp>
    </p:spTree>
    <p:extLst>
      <p:ext uri="{BB962C8B-B14F-4D97-AF65-F5344CB8AC3E}">
        <p14:creationId xmlns:p14="http://schemas.microsoft.com/office/powerpoint/2010/main" val="159028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cs.stanford.edu/degrees/phd/cs300/jeffrey-heer.pdf</a:t>
            </a:r>
            <a:endParaRPr lang="en-US" dirty="0" smtClean="0"/>
          </a:p>
          <a:p>
            <a:endParaRPr lang="en-US" dirty="0"/>
          </a:p>
        </p:txBody>
      </p:sp>
    </p:spTree>
    <p:extLst>
      <p:ext uri="{BB962C8B-B14F-4D97-AF65-F5344CB8AC3E}">
        <p14:creationId xmlns:p14="http://schemas.microsoft.com/office/powerpoint/2010/main" val="314762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r>
              <a:rPr lang="en-US" dirty="0" smtClean="0"/>
              <a:t>Prof. </a:t>
            </a:r>
            <a:r>
              <a:rPr lang="en-US" dirty="0" err="1" smtClean="0"/>
              <a:t>Ioannis</a:t>
            </a:r>
            <a:r>
              <a:rPr lang="en-US" dirty="0" smtClean="0"/>
              <a:t> </a:t>
            </a:r>
            <a:r>
              <a:rPr lang="en-US" dirty="0" err="1"/>
              <a:t>Pavlidis</a:t>
            </a:r>
            <a:r>
              <a:rPr lang="en-US" dirty="0"/>
              <a:t> (Computer Science at UH</a:t>
            </a:r>
            <a:r>
              <a:rPr lang="en-US" dirty="0" smtClean="0"/>
              <a:t>) – Supervisor</a:t>
            </a:r>
          </a:p>
          <a:p>
            <a:pPr lvl="1"/>
            <a:r>
              <a:rPr lang="en-US" dirty="0" smtClean="0"/>
              <a:t>Prof. </a:t>
            </a:r>
            <a:r>
              <a:rPr lang="en-US" dirty="0"/>
              <a:t>Ricardo </a:t>
            </a:r>
            <a:r>
              <a:rPr lang="en-US" dirty="0" err="1"/>
              <a:t>Vilalta</a:t>
            </a:r>
            <a:r>
              <a:rPr lang="en-US" dirty="0"/>
              <a:t> (Computer Science at UH)</a:t>
            </a:r>
            <a:endParaRPr lang="en-US" dirty="0" smtClean="0"/>
          </a:p>
          <a:p>
            <a:pPr lvl="1"/>
            <a:r>
              <a:rPr lang="en-US" dirty="0" smtClean="0"/>
              <a:t>Prof. </a:t>
            </a:r>
            <a:r>
              <a:rPr lang="en-US" dirty="0" err="1"/>
              <a:t>Zhigang</a:t>
            </a:r>
            <a:r>
              <a:rPr lang="en-US" dirty="0"/>
              <a:t> Deng (Computer Science at UH)</a:t>
            </a:r>
          </a:p>
          <a:p>
            <a:pPr lvl="1"/>
            <a:r>
              <a:rPr lang="en-US" dirty="0" smtClean="0"/>
              <a:t>Prof. </a:t>
            </a:r>
            <a:r>
              <a:rPr lang="en-US" dirty="0" err="1" smtClean="0"/>
              <a:t>Guoning</a:t>
            </a:r>
            <a:r>
              <a:rPr lang="en-US" dirty="0" smtClean="0"/>
              <a:t> Chen (Computer Science at UH)</a:t>
            </a:r>
          </a:p>
          <a:p>
            <a:pPr lvl="1"/>
            <a:r>
              <a:rPr lang="en-US" dirty="0" smtClean="0"/>
              <a:t>Prof. Brian </a:t>
            </a:r>
            <a:r>
              <a:rPr lang="en-US" dirty="0" err="1" smtClean="0"/>
              <a:t>Uzzi</a:t>
            </a:r>
            <a:r>
              <a:rPr lang="en-US" dirty="0" smtClean="0"/>
              <a:t> (Northwestern University) – External</a:t>
            </a:r>
          </a:p>
          <a:p>
            <a:r>
              <a:rPr lang="en-US" dirty="0" smtClean="0"/>
              <a:t>All our CPL members</a:t>
            </a:r>
          </a:p>
          <a:p>
            <a:pPr lvl="1"/>
            <a:endParaRPr lang="en-US" dirty="0"/>
          </a:p>
        </p:txBody>
      </p:sp>
    </p:spTree>
    <p:extLst>
      <p:ext uri="{BB962C8B-B14F-4D97-AF65-F5344CB8AC3E}">
        <p14:creationId xmlns:p14="http://schemas.microsoft.com/office/powerpoint/2010/main" val="794813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Visualization - by 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14" name="TextBox 13"/>
          <p:cNvSpPr txBox="1"/>
          <p:nvPr/>
        </p:nvSpPr>
        <p:spPr>
          <a:xfrm>
            <a:off x="0" y="6457890"/>
            <a:ext cx="9026830" cy="400110"/>
          </a:xfrm>
          <a:prstGeom prst="rect">
            <a:avLst/>
          </a:prstGeom>
          <a:noFill/>
        </p:spPr>
        <p:txBody>
          <a:bodyPr wrap="none" rtlCol="0">
            <a:spAutoFit/>
          </a:bodyPr>
          <a:lstStyle/>
          <a:p>
            <a:r>
              <a:rPr lang="en-US" sz="1000" dirty="0"/>
              <a:t>http://</a:t>
            </a:r>
            <a:r>
              <a:rPr lang="en-US" sz="1000" dirty="0" err="1"/>
              <a:t>www.tableau.com</a:t>
            </a:r>
            <a:r>
              <a:rPr lang="en-US" sz="1000" dirty="0"/>
              <a:t>/about/blog/2012/04/guest-post-future-data-visualization-16578</a:t>
            </a:r>
          </a:p>
          <a:p>
            <a:r>
              <a:rPr lang="en-US" sz="1000" dirty="0" smtClean="0"/>
              <a:t>http</a:t>
            </a:r>
            <a:r>
              <a:rPr lang="en-US" sz="1000" dirty="0"/>
              <a:t>://</a:t>
            </a:r>
            <a:r>
              <a:rPr lang="en-US" sz="1000" dirty="0" err="1"/>
              <a:t>www.heart.org</a:t>
            </a:r>
            <a:r>
              <a:rPr lang="en-US" sz="1000" dirty="0"/>
              <a:t>/HEARTORG/</a:t>
            </a:r>
            <a:r>
              <a:rPr lang="en-US" sz="1000" dirty="0" err="1"/>
              <a:t>GettingHealthy</a:t>
            </a:r>
            <a:r>
              <a:rPr lang="en-US" sz="1000" dirty="0"/>
              <a:t>/</a:t>
            </a:r>
            <a:r>
              <a:rPr lang="en-US" sz="1000" dirty="0" err="1"/>
              <a:t>HealthierKids</a:t>
            </a:r>
            <a:r>
              <a:rPr lang="en-US" sz="1000" dirty="0"/>
              <a:t>/</a:t>
            </a:r>
            <a:r>
              <a:rPr lang="en-US" sz="1000" dirty="0" err="1"/>
              <a:t>ChildhoodObesity</a:t>
            </a:r>
            <a:r>
              <a:rPr lang="en-US" sz="1000" dirty="0"/>
              <a:t>/Obesity-in-Infants-and-Preschoolers-Infographic_UCM_467593_SubHomePage.jsp</a:t>
            </a:r>
          </a:p>
        </p:txBody>
      </p:sp>
    </p:spTree>
    <p:extLst>
      <p:ext uri="{BB962C8B-B14F-4D97-AF65-F5344CB8AC3E}">
        <p14:creationId xmlns:p14="http://schemas.microsoft.com/office/powerpoint/2010/main" val="7202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t>Thank you</a:t>
            </a:r>
            <a:endParaRPr lang="en-US" sz="4000" dirty="0"/>
          </a:p>
        </p:txBody>
      </p:sp>
    </p:spTree>
    <p:extLst>
      <p:ext uri="{BB962C8B-B14F-4D97-AF65-F5344CB8AC3E}">
        <p14:creationId xmlns:p14="http://schemas.microsoft.com/office/powerpoint/2010/main" val="1574766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don’ts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Introduction</a:t>
            </a:r>
            <a:endParaRPr lang="en-US" dirty="0" smtClean="0"/>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17278</TotalTime>
  <Words>2486</Words>
  <Application>Microsoft Macintosh PowerPoint</Application>
  <PresentationFormat>Widescreen</PresentationFormat>
  <Paragraphs>340</Paragraphs>
  <Slides>41</Slides>
  <Notes>27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Heiti Std R</vt:lpstr>
      <vt:lpstr>Calibri</vt:lpstr>
      <vt:lpstr>Corbel</vt:lpstr>
      <vt:lpstr>HY엽서L</vt:lpstr>
      <vt:lpstr>Arial</vt:lpstr>
      <vt:lpstr>Depth</vt:lpstr>
      <vt:lpstr>Data Visualization Methods for Scientific Careers</vt:lpstr>
      <vt:lpstr>What is Data Visualization</vt:lpstr>
      <vt:lpstr>Why Data Visualization Matters?</vt:lpstr>
      <vt:lpstr>Data Visualization vs. Infographics</vt:lpstr>
      <vt:lpstr>Exploration vs Explanation</vt:lpstr>
      <vt:lpstr>Education vs Persuasion</vt:lpstr>
      <vt:lpstr>Overview</vt:lpstr>
      <vt:lpstr>Introduction</vt:lpstr>
      <vt:lpstr>PowerPoint Presentation</vt:lpstr>
      <vt:lpstr>Introduction</vt:lpstr>
      <vt:lpstr>(Topic and )Purpose</vt:lpstr>
      <vt:lpstr>Visualization Research</vt:lpstr>
      <vt:lpstr>Data format and Data retrieval</vt:lpstr>
      <vt:lpstr>Goals of Research, Motivation</vt:lpstr>
      <vt:lpstr>Potential significance</vt:lpstr>
      <vt:lpstr>Related research</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Questions?</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218</cp:revision>
  <dcterms:created xsi:type="dcterms:W3CDTF">2015-09-15T19:51:47Z</dcterms:created>
  <dcterms:modified xsi:type="dcterms:W3CDTF">2016-02-15T23:28:17Z</dcterms:modified>
</cp:coreProperties>
</file>